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315192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2" name="Shape 2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9" name="Shape 29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6" name="Shape 30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5" name="Shape 32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5" name="Shape 3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2" name="Shape 34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1" name="Shape 3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7" name="Shape 3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3" name="Shape 3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9" name="Shape 36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5" name="Shape 37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34290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4800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6629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7" Type="http://schemas.openxmlformats.org/officeDocument/2006/relationships/image" Target="../media/image53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g"/><Relationship Id="rId5" Type="http://schemas.openxmlformats.org/officeDocument/2006/relationships/image" Target="../media/image51.png"/><Relationship Id="rId4" Type="http://schemas.openxmlformats.org/officeDocument/2006/relationships/image" Target="../media/image50.jp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Power!!!</a:t>
            </a:r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Major Players from 11</a:t>
            </a:r>
            <a:r>
              <a:rPr lang="en-US" sz="32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 to 15C W. Europe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Roman Catholic Church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Kings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Nations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Vassals and Lords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Commoners- Burghers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Serfs</a:t>
            </a:r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1096- Crusades start- On to Jerusalem fellow Warriors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9050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First Crusade Starts, Holy War to take back the Holy Lands!!! Jerusalem from the Turks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Pope calls for Crusades after Christianity is threatened in Jerusalem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Sees chance to reunify Church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Warriors get promised easy ride to Heaven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 Crusades in Total by the end of the 13</a:t>
            </a:r>
            <a:r>
              <a:rPr lang="en-US" sz="28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Century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rd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Crusade most successful one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 is a Zero-Sum Game- any time one entity gains power another must lose- </a:t>
            </a:r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533400"/>
            <a:ext cx="7696199" cy="505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4400" y="1066800"/>
            <a:ext cx="6438900" cy="4586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r>
              <a:rPr lang="en-US" sz="4400" b="0" i="0" u="none" strike="noStrike" cap="none" baseline="30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Century- Towns Develop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Towns develop in Europe – Manors co-exist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Agriculture Revolution- fuels Population increase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Jews return to Europe- Invited in- forced to go into trades and banking (Christians not allowed to charge interest)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Trading begins to increase- Power of Government makes trade routes safer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Towns Develop- Pt II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Workers form Guilds- Trade Associations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Apprenticeships to Journeyman to Master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Guilds 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help stabilize prices, Prices set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Quality control- ensure all tradespeople properly trained and provide a “standard” good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Provide Long term protection- health and death benefits to members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3124200" y="304800"/>
            <a:ext cx="3429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On tour</a:t>
            </a:r>
            <a:b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Medieval</a:t>
            </a:r>
            <a:b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Towns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Shape 1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3505200"/>
            <a:ext cx="5572125" cy="2857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24600" y="609600"/>
            <a:ext cx="2381249" cy="3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3400" y="228600"/>
            <a:ext cx="3067049" cy="305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Shape 1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72200" y="4191000"/>
            <a:ext cx="2171700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r>
              <a:rPr lang="en-US" sz="4400" b="0" i="0" u="none" strike="noStrike" cap="none" baseline="30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Century- Universities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Universities Open in Western Europe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Learning becomes popular again!!!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Pagan books OK to read!!!- Plato, Socrates, Aristophanes, Euclid, Ovid and the rest of those Greco-Romans!!!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Sorbonne in Paris, Oxford in England, many Universities in Italy!!! (influenced by Universities in Cordoba, Constantinople and Baghdad)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Beginnings of a Renaissance- Rebirth of Knowledge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Sorbonne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3000" y="1295400"/>
            <a:ext cx="6838949" cy="515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Oxford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1981200"/>
            <a:ext cx="5714999" cy="393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Cambridge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57400" y="1143000"/>
            <a:ext cx="4779961" cy="548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>
            <a:off x="533400" y="6858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1054 CE</a:t>
            </a:r>
          </a:p>
        </p:txBody>
      </p:sp>
      <p:sp>
        <p:nvSpPr>
          <p:cNvPr id="20" name="Shape 20"/>
          <p:cNvSpPr txBox="1">
            <a:spLocks noGrp="1"/>
          </p:cNvSpPr>
          <p:nvPr>
            <p:ph type="subTitle" idx="1"/>
          </p:nvPr>
        </p:nvSpPr>
        <p:spPr>
          <a:xfrm>
            <a:off x="1143000" y="1981200"/>
            <a:ext cx="6400799" cy="236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Christianity Divides into TWO!!!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Roman Catholic in Rome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Eastern Orthodox in Constantinople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After years of dissension, the Pope in Rome and the Patriarch in Constantinople excommunicated each other</a:t>
            </a:r>
          </a:p>
        </p:txBody>
      </p:sp>
      <p:sp>
        <p:nvSpPr>
          <p:cNvPr id="21" name="Shape 21"/>
          <p:cNvSpPr txBox="1"/>
          <p:nvPr/>
        </p:nvSpPr>
        <p:spPr>
          <a:xfrm>
            <a:off x="1066800" y="4648200"/>
            <a:ext cx="6826249" cy="9159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Roman Catholicism will dominate Western Europe with the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Pope at the Lead and the Emperor of the Eastern Roman Empire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Will lead the Eastern Orthodox Church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Sienna University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Shape 1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3000" y="1447800"/>
            <a:ext cx="6248399" cy="417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1215- Beginnings of a Limited Monarchy- England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King John of England- Threatened by Nobles signs contract limiting his power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John lost lots of territory in France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Magna Carta (Great Document) – Guarantees Power Sharing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Lords and Nobles get rights- King no longer has Absolute Power</a:t>
            </a:r>
          </a:p>
        </p:txBody>
      </p:sp>
      <p:sp>
        <p:nvSpPr>
          <p:cNvPr id="168" name="Shape 168"/>
          <p:cNvSpPr txBox="1"/>
          <p:nvPr/>
        </p:nvSpPr>
        <p:spPr>
          <a:xfrm>
            <a:off x="0" y="5638800"/>
            <a:ext cx="8858249" cy="7794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 is a Zero-Sum Game- any time one entity gains power another must lose-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King loses Power- Nobles Gain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Magna Carta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5" name="Shape 1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19400" y="1371600"/>
            <a:ext cx="3467099" cy="515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1215- Roman Catholic Church reasserts itself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381000" y="14478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INQUISITION-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Roman Catholic Church creates the Office of Inquirer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Threatened by new Christian Sects, Church sets up Hearings to ensure that Christians are properly practicing Christianity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Punishments for failing to follow Christian rules from lashings to burnings.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Church must authorize books before they are published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Jews forced to wear Special Clothing (hats)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Inquisition Used in 14</a:t>
            </a:r>
            <a:r>
              <a:rPr lang="en-US" sz="20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15</a:t>
            </a:r>
            <a:r>
              <a:rPr lang="en-US" sz="20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Century against Muslim and Jewish converts- 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-2286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Scenes from the</a:t>
            </a:r>
            <a:b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Inquisition</a:t>
            </a:r>
          </a:p>
        </p:txBody>
      </p:sp>
      <p:pic>
        <p:nvPicPr>
          <p:cNvPr id="187" name="Shape 1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400" y="1447800"/>
            <a:ext cx="24765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76800" y="4017962"/>
            <a:ext cx="4267199" cy="2840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Shape 18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3962400"/>
            <a:ext cx="3886200" cy="2600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Shape 19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10300" y="0"/>
            <a:ext cx="2933700" cy="40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Famous “Goya” painting: The Inquisition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Shape 1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400" y="1524000"/>
            <a:ext cx="8239125" cy="515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r>
              <a:rPr lang="en-US" sz="4400" b="0" i="0" u="none" strike="noStrike" cap="none" baseline="30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Century in Italy-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Italian City-States Prosper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City States- Especially Venice become powerful- demand for goods from the east increases after crusaders return to Europe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Venice- First Banks formed (from Benches!!!)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City States- Pisa, Florence, Milan, Rome as well as others compete for power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Italy will not have a true King for 600 years not a Nation- State until 1861!!!! 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0" y="5943600"/>
            <a:ext cx="8858249" cy="7794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 is a Zero-Sum Game- any time one entity gains power another must lose-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City State- Gain Power- Nation loses power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228600" y="4724400"/>
            <a:ext cx="4724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13C Venetian style boat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1" name="Shape 2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1600200"/>
            <a:ext cx="3333750" cy="2495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Shape 2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19600" y="1524000"/>
            <a:ext cx="4343400" cy="3144837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Shape 213"/>
          <p:cNvSpPr txBox="1"/>
          <p:nvPr/>
        </p:nvSpPr>
        <p:spPr>
          <a:xfrm>
            <a:off x="5699125" y="4837112"/>
            <a:ext cx="21526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Venetian Book 15C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1295 – England- Towns get Power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King Edward I fights with Lords pulls in Townspeople (Burghers) as ally to defeat Lords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King Edward I Creates Parliament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Parliament</a:t>
            </a:r>
          </a:p>
          <a:p>
            <a:pPr marL="16002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House of Lords- Nobles</a:t>
            </a:r>
          </a:p>
          <a:p>
            <a:pPr marL="16002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House of Commons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Towns represented in Parliament- Towns begin to Develop 11</a:t>
            </a:r>
            <a:r>
              <a:rPr lang="en-US" sz="20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Century- </a:t>
            </a:r>
          </a:p>
          <a:p>
            <a:pPr marL="16002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Agriculture revolution- Harnesses, Plows and Crop Rotation</a:t>
            </a:r>
          </a:p>
          <a:p>
            <a:pPr marL="16002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Population BOOM- </a:t>
            </a:r>
          </a:p>
          <a:p>
            <a:pPr marL="20574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Serfs escape 1 yr 1day from Manor Gain Freedom</a:t>
            </a:r>
          </a:p>
        </p:txBody>
      </p:sp>
      <p:sp>
        <p:nvSpPr>
          <p:cNvPr id="220" name="Shape 220"/>
          <p:cNvSpPr txBox="1"/>
          <p:nvPr/>
        </p:nvSpPr>
        <p:spPr>
          <a:xfrm>
            <a:off x="222250" y="5867400"/>
            <a:ext cx="8858249" cy="7794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 is a Zero-Sum Game- any time one entity gains power another must lose-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King and Burghers gain Power- Nobles Lose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304800" y="0"/>
            <a:ext cx="8229600" cy="152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1303 CE- French King tries to Kidnap Pope!!! 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304800" y="14478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Pope and French King Argue!!!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Fight over lay investiture (Kings trying to appoint Church Officials)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French King kidnaps Pope releases him but then soon after Pope dies.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Italians blame French King for Popes’ early death </a:t>
            </a:r>
          </a:p>
        </p:txBody>
      </p:sp>
      <p:sp>
        <p:nvSpPr>
          <p:cNvPr id="227" name="Shape 227"/>
          <p:cNvSpPr txBox="1"/>
          <p:nvPr/>
        </p:nvSpPr>
        <p:spPr>
          <a:xfrm>
            <a:off x="0" y="5486400"/>
            <a:ext cx="8858249" cy="7794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 is a Zero-Sum Game- any time one entity gains power another must lose-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Church  wins Power- King loses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Constantinople- Hagia Sofia 6</a:t>
            </a:r>
            <a:r>
              <a:rPr lang="en-US" sz="18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Century</a:t>
            </a:r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4478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Shape 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0"/>
            <a:ext cx="1857375" cy="244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Shape 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81600" y="914400"/>
            <a:ext cx="3429000" cy="209232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30"/>
          <p:cNvSpPr txBox="1"/>
          <p:nvPr/>
        </p:nvSpPr>
        <p:spPr>
          <a:xfrm>
            <a:off x="4572000" y="3200400"/>
            <a:ext cx="42100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Constantinople- Hagia Sofia 6</a:t>
            </a:r>
            <a:r>
              <a:rPr lang="en-US" sz="18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Century</a:t>
            </a:r>
          </a:p>
        </p:txBody>
      </p:sp>
      <p:pic>
        <p:nvPicPr>
          <p:cNvPr id="31" name="Shape 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5800" y="4114800"/>
            <a:ext cx="2000250" cy="2466974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32"/>
          <p:cNvSpPr txBox="1"/>
          <p:nvPr/>
        </p:nvSpPr>
        <p:spPr>
          <a:xfrm>
            <a:off x="2955925" y="5065712"/>
            <a:ext cx="194945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Eastern Patriarch</a:t>
            </a:r>
          </a:p>
        </p:txBody>
      </p:sp>
      <p:pic>
        <p:nvPicPr>
          <p:cNvPr id="33" name="Shape 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81600" y="3962400"/>
            <a:ext cx="325755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Shape 34"/>
          <p:cNvSpPr txBox="1"/>
          <p:nvPr/>
        </p:nvSpPr>
        <p:spPr>
          <a:xfrm>
            <a:off x="5394325" y="6284912"/>
            <a:ext cx="32956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St. Peter’s Rome- 16</a:t>
            </a:r>
            <a:r>
              <a:rPr lang="en-US" sz="18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Century</a:t>
            </a:r>
          </a:p>
        </p:txBody>
      </p:sp>
      <p:pic>
        <p:nvPicPr>
          <p:cNvPr id="35" name="Shape 3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514600" y="2286000"/>
            <a:ext cx="1904999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Shape 36"/>
          <p:cNvSpPr txBox="1"/>
          <p:nvPr/>
        </p:nvSpPr>
        <p:spPr>
          <a:xfrm>
            <a:off x="3048000" y="3733800"/>
            <a:ext cx="11747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Pope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1305 CE- Great Schism starts</a:t>
            </a:r>
            <a:b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Pope in France</a:t>
            </a:r>
          </a:p>
        </p:txBody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0" y="1143000"/>
            <a:ext cx="9144000" cy="5714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French Cardinals get French Pope elected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Papacy moves to France (Avignon) after French Pope threatened in Rome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Begins Great Schism (also known as the Babylonian Captivity)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Pope in Avignon lives in Posh Style- upsetting some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1377-1412- Two Popes at a Time- One in Rome, One in Avignon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1412-1415- Three POPES!!! Rome, Avignon and Siena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Unsure Christians question their faith- New Ideas formulate-</a:t>
            </a:r>
          </a:p>
          <a:p>
            <a:pPr marL="742950" marR="0" lvl="1" indent="-158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 is a Zero-Sum Game- any time one entity gains power another must lose-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King gains power- Church loses Power</a:t>
            </a:r>
          </a:p>
          <a:p>
            <a:pPr marL="742950" marR="0" lvl="1" indent="-158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Avignon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Shape 2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62200" y="1295400"/>
            <a:ext cx="4248149" cy="515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City of Avignon</a:t>
            </a:r>
          </a:p>
        </p:txBody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7" name="Shape 2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1600200"/>
            <a:ext cx="3819525" cy="442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Shape 2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67200" y="2209800"/>
            <a:ext cx="4552950" cy="300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title"/>
          </p:nvPr>
        </p:nvSpPr>
        <p:spPr>
          <a:xfrm>
            <a:off x="5257800" y="838200"/>
            <a:ext cx="35052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Roman Catholic Division- Great Schism</a:t>
            </a:r>
          </a:p>
        </p:txBody>
      </p:sp>
      <p:pic>
        <p:nvPicPr>
          <p:cNvPr id="254" name="Shape 2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0"/>
            <a:ext cx="4751387" cy="701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Shape 2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19800" y="3276600"/>
            <a:ext cx="2238374" cy="213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1337- 100 YEAR War Starts</a:t>
            </a:r>
            <a:b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(really 116 years)</a:t>
            </a:r>
          </a:p>
        </p:txBody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French King dies without an Heir (SON or DAUGHTER)- English King claims to be closest relative Demands Throne! War Starts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War Lasts 116 years (not continuous)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Highlights-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Long Bow and Cannon begin the end of the Knight- Pierce his armor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Modern Warfare??? Large Armies with Big Weapons requite Big Taxes to pay for it</a:t>
            </a:r>
          </a:p>
          <a:p>
            <a:pPr marL="1600200" marR="0" lvl="3" indent="-2286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Nobles threatened- Cannons break through Castle Walls- Look to King for Help- King becomes more powerful in France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Joan of Arc in early 15c becomes French Heroine, helps France develop into a true Nation-State later executed as a Heretic.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English object to Tithes (10%) paid to a Pope in France!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Shape 262"/>
          <p:cNvSpPr txBox="1"/>
          <p:nvPr/>
        </p:nvSpPr>
        <p:spPr>
          <a:xfrm>
            <a:off x="0" y="5943600"/>
            <a:ext cx="9353550" cy="7794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 is a Zero-Sum Game- any time one entity gains power another must lose-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Nobles Lose Power- King Gains Power, Local Government Loses, Nation-State wins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Really Big Canon</a:t>
            </a:r>
          </a:p>
        </p:txBody>
      </p:sp>
      <p:pic>
        <p:nvPicPr>
          <p:cNvPr id="268" name="Shape 2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24100" y="990600"/>
            <a:ext cx="4398961" cy="586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An Even Bigger Cannon!!!</a:t>
            </a:r>
          </a:p>
        </p:txBody>
      </p:sp>
      <p:pic>
        <p:nvPicPr>
          <p:cNvPr id="274" name="Shape 2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400" y="1295400"/>
            <a:ext cx="6867525" cy="5153024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Shape 275"/>
          <p:cNvSpPr txBox="1"/>
          <p:nvPr/>
        </p:nvSpPr>
        <p:spPr>
          <a:xfrm>
            <a:off x="7467600" y="3429000"/>
            <a:ext cx="1504949" cy="1190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Cannon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Balls weigh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More than 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Ton!!!</a:t>
            </a:r>
          </a:p>
        </p:txBody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Longbows</a:t>
            </a:r>
          </a:p>
        </p:txBody>
      </p:sp>
      <p:sp>
        <p:nvSpPr>
          <p:cNvPr id="281" name="Shape 28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2" name="Shape 2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5800" y="1371600"/>
            <a:ext cx="3800474" cy="5153024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Shape 283"/>
          <p:cNvSpPr txBox="1"/>
          <p:nvPr/>
        </p:nvSpPr>
        <p:spPr>
          <a:xfrm>
            <a:off x="5851525" y="2932111"/>
            <a:ext cx="3130549" cy="14652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Battle of Agincourt 1415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Knights refused to battle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Longbows.. Longbows won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Day of the Knight begins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wane</a:t>
            </a:r>
          </a:p>
        </p:txBody>
      </p:sp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r>
              <a:rPr lang="en-US" sz="4000" b="0" i="0" u="none" strike="noStrike" cap="none" baseline="30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Century- Black Plague- Millions Die</a:t>
            </a:r>
          </a:p>
        </p:txBody>
      </p:sp>
      <p:sp>
        <p:nvSpPr>
          <p:cNvPr id="289" name="Shape 289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Black Plague HITS Europe and Asia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Infested Rats on Boats from Russia and East travel through Black Sea to Mediterranean through Italy and finally with Trade to all of Western Europe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Plague kills 1/3</a:t>
            </a:r>
            <a:r>
              <a:rPr lang="en-US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rd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 2/5</a:t>
            </a:r>
            <a:r>
              <a:rPr lang="en-US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 Europe- Rich and Poor both hit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Devastates manors, Serfs empowered- Many who are left move to Town and leave Manor 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Some see end of the world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Flagellants beat themselves through streets, see Plague as God’s Punishment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Europe’s Renaissance Slows down</a:t>
            </a:r>
          </a:p>
        </p:txBody>
      </p:sp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Trade routes</a:t>
            </a:r>
          </a:p>
        </p:txBody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6" name="Shape 2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758950"/>
            <a:ext cx="9144000" cy="5099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1059 CE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Roman Catholic Church passes new rules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longer responsible to the Eastern Church, The Roman Catholic Church changes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Office of Cardinal Created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Cardinals will elect the Pope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Priest must be celibate and not married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the Church gets to pick Church officials not Kings and Queens (no Lay Investiture)</a:t>
            </a:r>
          </a:p>
        </p:txBody>
      </p: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Route of the Black Plague</a:t>
            </a:r>
          </a:p>
        </p:txBody>
      </p:sp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3" name="Shape 3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1371600"/>
            <a:ext cx="7772400" cy="51292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Spread Plague in Europe</a:t>
            </a:r>
          </a:p>
        </p:txBody>
      </p:sp>
      <p:sp>
        <p:nvSpPr>
          <p:cNvPr id="309" name="Shape 30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0" name="Shape 3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209800"/>
            <a:ext cx="4437062" cy="4648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Shape 3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95800" y="2343150"/>
            <a:ext cx="4648199" cy="451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Shape 3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91400" y="0"/>
            <a:ext cx="1312862" cy="2133599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Shape 317"/>
          <p:cNvSpPr txBox="1"/>
          <p:nvPr/>
        </p:nvSpPr>
        <p:spPr>
          <a:xfrm>
            <a:off x="7467600" y="2286000"/>
            <a:ext cx="167005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Bacteria!!!</a:t>
            </a:r>
          </a:p>
        </p:txBody>
      </p:sp>
      <p:pic>
        <p:nvPicPr>
          <p:cNvPr id="318" name="Shape 3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43400" y="3581400"/>
            <a:ext cx="449580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Shape 319"/>
          <p:cNvSpPr txBox="1"/>
          <p:nvPr/>
        </p:nvSpPr>
        <p:spPr>
          <a:xfrm>
            <a:off x="5638800" y="6491287"/>
            <a:ext cx="239395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Death and the Plague</a:t>
            </a:r>
          </a:p>
        </p:txBody>
      </p:sp>
      <p:pic>
        <p:nvPicPr>
          <p:cNvPr id="320" name="Shape 3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685800"/>
            <a:ext cx="4286250" cy="505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Shape 3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76800" y="0"/>
            <a:ext cx="1514474" cy="3038475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Shape 322"/>
          <p:cNvSpPr txBox="1"/>
          <p:nvPr/>
        </p:nvSpPr>
        <p:spPr>
          <a:xfrm>
            <a:off x="4572000" y="3048000"/>
            <a:ext cx="251459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Doctor during Plague</a:t>
            </a:r>
          </a:p>
        </p:txBody>
      </p:sp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>
            <a:spLocks noGrp="1"/>
          </p:cNvSpPr>
          <p:nvPr>
            <p:ph type="title"/>
          </p:nvPr>
        </p:nvSpPr>
        <p:spPr>
          <a:xfrm>
            <a:off x="0" y="0"/>
            <a:ext cx="4876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Reactions to the Plague</a:t>
            </a:r>
          </a:p>
        </p:txBody>
      </p:sp>
      <p:pic>
        <p:nvPicPr>
          <p:cNvPr id="328" name="Shape 3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0" y="685800"/>
            <a:ext cx="2286000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Shape 3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0" y="0"/>
            <a:ext cx="3048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Shape 3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67400" y="3048000"/>
            <a:ext cx="3024187" cy="269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Shape 3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" y="2590800"/>
            <a:ext cx="1892300" cy="2738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Shape 33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886200" y="3048000"/>
            <a:ext cx="1600199" cy="2857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1477-1492- Spain Reconquers and Unifies</a:t>
            </a:r>
          </a:p>
        </p:txBody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Congratulations Isabella and Ferdinand on your Marriage!!!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Isabella of Aragon and Ferdinand of Castille marry- 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Castille and Aragon two largest provinces in Spain</a:t>
            </a:r>
          </a:p>
          <a:p>
            <a:pPr marL="16002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Consolidation of the two provinces help Unify Spain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1492 order Jews and Muslims out of Spain- Inquisition against converts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Reconquista (reconquering of Spain by Christianity) final w/removal of Moors from Granada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Spain becomes Powerhouse- Invests money in Exploration</a:t>
            </a:r>
          </a:p>
        </p:txBody>
      </p:sp>
      <p:sp>
        <p:nvSpPr>
          <p:cNvPr id="339" name="Shape 339"/>
          <p:cNvSpPr txBox="1"/>
          <p:nvPr/>
        </p:nvSpPr>
        <p:spPr>
          <a:xfrm>
            <a:off x="0" y="5791200"/>
            <a:ext cx="8858249" cy="7794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 is a Zero-Sum Game- any time one entity gains power another must lose-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Church gains power- Nation gains power- Jews and Muslims Loses Power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6" name="Shape 3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600" y="838200"/>
            <a:ext cx="3048000" cy="428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Shape 3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62400" y="304800"/>
            <a:ext cx="4495800" cy="2992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Shape 3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29000" y="3429000"/>
            <a:ext cx="4572000" cy="3365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Who Gained, Who Lost</a:t>
            </a:r>
          </a:p>
        </p:txBody>
      </p:sp>
      <p:sp>
        <p:nvSpPr>
          <p:cNvPr id="354" name="Shape 354"/>
          <p:cNvSpPr txBox="1">
            <a:spLocks noGrp="1"/>
          </p:cNvSpPr>
          <p:nvPr>
            <p:ph type="body" idx="1"/>
          </p:nvPr>
        </p:nvSpPr>
        <p:spPr>
          <a:xfrm>
            <a:off x="533400" y="12954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-Roman Catholic Church-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Mixed record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Church no longer fighting w/E. Orthodox, able to pass new rules,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ban- lay investiture, marriage priests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excommunication and interdict effectively used against Heretics- See Inquisition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Fights w/Kings- Germany and France- early gains, later losses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Who’s in Charge the Political Leader or the Spiritual ???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Avignon Papacy hurts church, divides loyalties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Kings-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England early gains (William) later losses (John) then gains again (Edward I –Parliament)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	France starts out weak- Gains Power when Nobles need King to fight large scale War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Who gained, who lost Part II</a:t>
            </a:r>
          </a:p>
        </p:txBody>
      </p:sp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Kings-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Germany- Stay weak- No Unified leader, Nobles Elect King- Keep King weak, No major outside threat, unlike France where England was a constant worry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Italy- Stays weak	- City-States Develop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Nobles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Few Gains- Magna Carta- Only major gain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Cannon put Nobles at risk- Need King</a:t>
            </a:r>
          </a:p>
        </p:txBody>
      </p:sp>
    </p:spTree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Who gained, who lost Part III</a:t>
            </a:r>
          </a:p>
        </p:txBody>
      </p:sp>
      <p:sp>
        <p:nvSpPr>
          <p:cNvPr id="366" name="Shape 366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Nations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England 1066- William Unifies Power, Local Government loses Power, Nation gains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France Mid-15</a:t>
            </a:r>
            <a:r>
              <a:rPr lang="en-US" sz="28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Century- Joan of Arc and threat of England cause France to develop a unified Spirit!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Spain- Late 15</a:t>
            </a:r>
            <a:r>
              <a:rPr lang="en-US" sz="28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Century- Isabella and Ferdinand Unify Spain, Reconquer last Islamic Area,</a:t>
            </a:r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Who gained, who lost Part IV</a:t>
            </a:r>
          </a:p>
        </p:txBody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Towns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Gain power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Parliament in England- Gain Political Power</a:t>
            </a:r>
          </a:p>
          <a:p>
            <a:pPr marL="1600200" marR="0" lvl="3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Negotiate Charters w/Lords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Universities form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Trading Centers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Population increase due to Agriculture Revolution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Serfs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Gain Power during Black Plague- demand for labor increases, Serfs now in a better position to negotiate-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Some Serfs manage to leave Manor- 1 year, 1 day- Freedom rule becomes common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Most serfs remain poor, live in Manors, look forward to the “Everlasting Life”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Shape 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600" y="457200"/>
            <a:ext cx="2921000" cy="3124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Shape 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29000" y="228600"/>
            <a:ext cx="4981574" cy="3457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Shape 5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5800" y="4114800"/>
            <a:ext cx="2857499" cy="2095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14800" y="3886200"/>
            <a:ext cx="3809999" cy="2657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xfrm>
            <a:off x="533400" y="5334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1066 CE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subTitle" idx="1"/>
          </p:nvPr>
        </p:nvSpPr>
        <p:spPr>
          <a:xfrm>
            <a:off x="1371600" y="17526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Battle of Hastings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x="914400" y="2743200"/>
            <a:ext cx="746760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NEWS	NEWS	NEWS	NEWS	NEWS	NEWS	NEWS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x="762000" y="3276600"/>
            <a:ext cx="7753350" cy="1739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WILLIAM DEFEATS HAROLD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Earlier today, William of Normandy defeated Harold for the throne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England-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William consolidated power by ridding the country of the old Lords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Vassals and putting his own people in Charge- Most are from France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French Connection will lead to 100s of years of War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838200" y="5562600"/>
            <a:ext cx="7467600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 is a Zero-Sum Game- any time one entity gains power another must lose- 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0" y="6491287"/>
            <a:ext cx="73850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Tower of London-  www.myphotographs.net/england/image14.html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Shape 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400" y="0"/>
            <a:ext cx="4800600" cy="3686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Shape 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86400" y="2133600"/>
            <a:ext cx="3505200" cy="331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0600" y="4038600"/>
            <a:ext cx="4038599" cy="2600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1077CE- Pope and German King fight!!!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81000" y="1219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Emperor  forced to wait in the Snow!!! Begs Pope for forgiveness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Pope and King battle each other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Pope Gregory VII and King Henry IV fight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Henry – Germany King and Holy Roman Emperor wants to pick his own church leaders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Pope says no, placed 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INTERDICT (banned church ceremonies in Henry’s home area)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EXCOMMUNICATES Henry (throws him out of the Church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Henry Begs for forgiveness- Pope Grants it.</a:t>
            </a:r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Shape 78"/>
          <p:cNvSpPr txBox="1"/>
          <p:nvPr/>
        </p:nvSpPr>
        <p:spPr>
          <a:xfrm>
            <a:off x="285750" y="5791200"/>
            <a:ext cx="8858249" cy="7794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 is a Zero-Sum Game- any time one entity gains power another must lose-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Church gains power- Emperor Loses Power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Gregory 7 v Henry 4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57800" y="1600200"/>
            <a:ext cx="3200399" cy="2960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19200" y="1524000"/>
            <a:ext cx="2381249" cy="381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1611</Words>
  <Application>Microsoft Office PowerPoint</Application>
  <PresentationFormat>On-screen Show (4:3)</PresentationFormat>
  <Paragraphs>227</Paragraphs>
  <Slides>49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Default Design</vt:lpstr>
      <vt:lpstr>Power!!!</vt:lpstr>
      <vt:lpstr>1054 CE</vt:lpstr>
      <vt:lpstr>Constantinople- Hagia Sofia 6th Century</vt:lpstr>
      <vt:lpstr>1059 CE</vt:lpstr>
      <vt:lpstr>PowerPoint Presentation</vt:lpstr>
      <vt:lpstr>1066 CE</vt:lpstr>
      <vt:lpstr>PowerPoint Presentation</vt:lpstr>
      <vt:lpstr>1077CE- Pope and German King fight!!!</vt:lpstr>
      <vt:lpstr>Gregory 7 v Henry 4</vt:lpstr>
      <vt:lpstr>1096- Crusades start- On to Jerusalem fellow Warriors</vt:lpstr>
      <vt:lpstr>PowerPoint Presentation</vt:lpstr>
      <vt:lpstr>PowerPoint Presentation</vt:lpstr>
      <vt:lpstr>11th Century- Towns Develop</vt:lpstr>
      <vt:lpstr>Towns Develop- Pt II</vt:lpstr>
      <vt:lpstr>On tour Medieval Towns</vt:lpstr>
      <vt:lpstr>12th Century- Universities</vt:lpstr>
      <vt:lpstr>Sorbonne</vt:lpstr>
      <vt:lpstr>Oxford</vt:lpstr>
      <vt:lpstr>Cambridge</vt:lpstr>
      <vt:lpstr>Sienna University</vt:lpstr>
      <vt:lpstr>1215- Beginnings of a Limited Monarchy- England</vt:lpstr>
      <vt:lpstr>Magna Carta</vt:lpstr>
      <vt:lpstr>1215- Roman Catholic Church reasserts itself</vt:lpstr>
      <vt:lpstr>Scenes from the  Inquisition</vt:lpstr>
      <vt:lpstr>Famous “Goya” painting: The Inquisition</vt:lpstr>
      <vt:lpstr>13th Century in Italy-</vt:lpstr>
      <vt:lpstr>13C Venetian style boat</vt:lpstr>
      <vt:lpstr>1295 – England- Towns get Power</vt:lpstr>
      <vt:lpstr>1303 CE- French King tries to Kidnap Pope!!! </vt:lpstr>
      <vt:lpstr>1305 CE- Great Schism starts A Pope in France</vt:lpstr>
      <vt:lpstr>Avignon</vt:lpstr>
      <vt:lpstr>The City of Avignon</vt:lpstr>
      <vt:lpstr>Roman Catholic Division- Great Schism</vt:lpstr>
      <vt:lpstr>1337- 100 YEAR War Starts (really 116 years)</vt:lpstr>
      <vt:lpstr>A Really Big Canon</vt:lpstr>
      <vt:lpstr>An Even Bigger Cannon!!!</vt:lpstr>
      <vt:lpstr>Longbows</vt:lpstr>
      <vt:lpstr>14th Century- Black Plague- Millions Die</vt:lpstr>
      <vt:lpstr>Trade routes</vt:lpstr>
      <vt:lpstr>Route of the Black Plague</vt:lpstr>
      <vt:lpstr>Spread Plague in Europe</vt:lpstr>
      <vt:lpstr>PowerPoint Presentation</vt:lpstr>
      <vt:lpstr>Reactions to the Plague</vt:lpstr>
      <vt:lpstr>1477-1492- Spain Reconquers and Unifies</vt:lpstr>
      <vt:lpstr>PowerPoint Presentation</vt:lpstr>
      <vt:lpstr>Who Gained, Who Lost</vt:lpstr>
      <vt:lpstr>Who gained, who lost Part II</vt:lpstr>
      <vt:lpstr>Who gained, who lost Part III</vt:lpstr>
      <vt:lpstr>Who gained, who lost Part IV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Power!!!</dc:title>
  <dc:creator>Balazs, Stephen</dc:creator>
  <cp:lastModifiedBy>Administrator</cp:lastModifiedBy>
  <cp:revision>1</cp:revision>
  <dcterms:modified xsi:type="dcterms:W3CDTF">2014-12-11T12:06:33Z</dcterms:modified>
</cp:coreProperties>
</file>